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0" r:id="rId4"/>
    <p:sldId id="261" r:id="rId5"/>
    <p:sldId id="278" r:id="rId6"/>
    <p:sldId id="279" r:id="rId7"/>
    <p:sldId id="259" r:id="rId8"/>
    <p:sldId id="260" r:id="rId9"/>
    <p:sldId id="265" r:id="rId10"/>
    <p:sldId id="264" r:id="rId11"/>
    <p:sldId id="266" r:id="rId12"/>
    <p:sldId id="267" r:id="rId13"/>
    <p:sldId id="268" r:id="rId14"/>
    <p:sldId id="269" r:id="rId15"/>
    <p:sldId id="263" r:id="rId16"/>
    <p:sldId id="270" r:id="rId17"/>
    <p:sldId id="271" r:id="rId18"/>
    <p:sldId id="272" r:id="rId19"/>
    <p:sldId id="273" r:id="rId20"/>
    <p:sldId id="275" r:id="rId21"/>
    <p:sldId id="274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7"/>
    <p:restoredTop sz="94633"/>
  </p:normalViewPr>
  <p:slideViewPr>
    <p:cSldViewPr snapToGrid="0" snapToObjects="1">
      <p:cViewPr>
        <p:scale>
          <a:sx n="165" d="100"/>
          <a:sy n="165" d="100"/>
        </p:scale>
        <p:origin x="-136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08C9F-03D4-8140-A9A3-4A9CF5E0A4A6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7DDFB-A1C9-1B4A-9272-C0C3829ED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an-rose/ToolsOfTheTrade2018_JupyterNotebooks" TargetMode="External"/><Relationship Id="rId4" Type="http://schemas.openxmlformats.org/officeDocument/2006/relationships/hyperlink" Target="https://github.com/brian-rose/ClimateModeling_courseware" TargetMode="External"/><Relationship Id="rId5" Type="http://schemas.openxmlformats.org/officeDocument/2006/relationships/hyperlink" Target="https://mybinder.org/v2/gh/brian-rose/ToolsOfTheTrade2018_JupyterNotebooks/mas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conda.com/distributio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2485"/>
            <a:ext cx="77724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Jupyter</a:t>
            </a:r>
            <a:r>
              <a:rPr lang="en-US" dirty="0" smtClean="0"/>
              <a:t> notebook:</a:t>
            </a:r>
            <a:br>
              <a:rPr lang="en-US" dirty="0" smtClean="0"/>
            </a:br>
            <a:r>
              <a:rPr lang="en-US" sz="4000" i="1" dirty="0" smtClean="0"/>
              <a:t>a tool for shareable, reproducible workflow in </a:t>
            </a:r>
            <a:r>
              <a:rPr lang="en-US" sz="2800" i="1" dirty="0" smtClean="0"/>
              <a:t>(atmospheric) </a:t>
            </a:r>
            <a:r>
              <a:rPr lang="en-US" sz="4000" i="1" dirty="0" smtClean="0"/>
              <a:t>science</a:t>
            </a:r>
            <a:endParaRPr lang="en-US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9188"/>
            <a:ext cx="6854125" cy="2682525"/>
          </a:xfrm>
        </p:spPr>
        <p:txBody>
          <a:bodyPr>
            <a:normAutofit/>
          </a:bodyPr>
          <a:lstStyle/>
          <a:p>
            <a:r>
              <a:rPr lang="en-US" dirty="0" smtClean="0"/>
              <a:t>Brian E. J. Rose</a:t>
            </a:r>
          </a:p>
          <a:p>
            <a:r>
              <a:rPr lang="en-US" dirty="0" smtClean="0"/>
              <a:t>University at Albany (SUNY)</a:t>
            </a:r>
          </a:p>
          <a:p>
            <a:endParaRPr lang="en-US" dirty="0"/>
          </a:p>
          <a:p>
            <a:r>
              <a:rPr lang="en-US" i="1" dirty="0" smtClean="0"/>
              <a:t>Tools of the Trade</a:t>
            </a:r>
            <a:r>
              <a:rPr lang="en-US" dirty="0" smtClean="0"/>
              <a:t>, AMS Student Conference</a:t>
            </a:r>
            <a:endParaRPr lang="en-US" dirty="0"/>
          </a:p>
          <a:p>
            <a:r>
              <a:rPr lang="en-US" dirty="0" smtClean="0"/>
              <a:t>January 7, 2018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06" y="124785"/>
            <a:ext cx="1216144" cy="1216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60" y="5033819"/>
            <a:ext cx="953334" cy="1541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264" y="5264727"/>
            <a:ext cx="1141872" cy="1147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121" y="440860"/>
            <a:ext cx="1462425" cy="493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389" y="440860"/>
            <a:ext cx="1016267" cy="38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18" y="546616"/>
            <a:ext cx="1180958" cy="216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604" y="440860"/>
            <a:ext cx="799521" cy="406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0193" y="404508"/>
            <a:ext cx="1087899" cy="4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1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4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6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0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7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1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need for reproducible scientific workflows</a:t>
            </a:r>
          </a:p>
          <a:p>
            <a:r>
              <a:rPr lang="en-US" dirty="0" smtClean="0"/>
              <a:t>What is the </a:t>
            </a:r>
            <a:r>
              <a:rPr lang="en-US" dirty="0" err="1" smtClean="0"/>
              <a:t>Jupyter</a:t>
            </a:r>
            <a:r>
              <a:rPr lang="en-US" dirty="0" smtClean="0"/>
              <a:t> notebook?</a:t>
            </a:r>
          </a:p>
          <a:p>
            <a:r>
              <a:rPr lang="en-US" dirty="0" smtClean="0"/>
              <a:t>Creation of a simple notebook</a:t>
            </a:r>
          </a:p>
          <a:p>
            <a:r>
              <a:rPr lang="en-US" dirty="0" smtClean="0"/>
              <a:t>Data analysis and reproducible animation in the notebook</a:t>
            </a:r>
          </a:p>
          <a:p>
            <a:r>
              <a:rPr lang="en-US" dirty="0" smtClean="0"/>
              <a:t>Installation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12718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1673" y="-1573078"/>
            <a:ext cx="9555673" cy="76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9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3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433" y="1343121"/>
            <a:ext cx="7886700" cy="10252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Get started on your own laptop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06" y="2191327"/>
            <a:ext cx="7886700" cy="2900361"/>
          </a:xfrm>
        </p:spPr>
        <p:txBody>
          <a:bodyPr>
            <a:noAutofit/>
          </a:bodyPr>
          <a:lstStyle/>
          <a:p>
            <a:r>
              <a:rPr lang="en-US" sz="2000" dirty="0" smtClean="0"/>
              <a:t>Install Anaconda Python (it’s free for Mac, Linux and Windows!)</a:t>
            </a:r>
          </a:p>
          <a:p>
            <a:pPr lvl="1"/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://www.anaconda.com/distribution/</a:t>
            </a:r>
            <a:endParaRPr lang="en-US" sz="1600" dirty="0" smtClean="0"/>
          </a:p>
          <a:p>
            <a:r>
              <a:rPr lang="en-US" sz="2000" dirty="0" smtClean="0"/>
              <a:t>Download my </a:t>
            </a:r>
            <a:r>
              <a:rPr lang="en-US" sz="2000" dirty="0"/>
              <a:t>example </a:t>
            </a:r>
            <a:r>
              <a:rPr lang="en-US" sz="2000" dirty="0" smtClean="0"/>
              <a:t>notebooks: 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github.com/brian-rose/ToolsOfTheTrade2018_JupyterNotebooks</a:t>
            </a:r>
            <a:endParaRPr lang="en-US" sz="1600" dirty="0" smtClean="0"/>
          </a:p>
          <a:p>
            <a:r>
              <a:rPr lang="en-US" sz="2000" dirty="0" smtClean="0"/>
              <a:t>To install everything else you need for these examples: </a:t>
            </a:r>
          </a:p>
          <a:p>
            <a:pPr lvl="1"/>
            <a:r>
              <a:rPr lang="en-US" sz="1600" b="1" dirty="0" err="1" smtClean="0">
                <a:latin typeface="Menlo" charset="0"/>
                <a:ea typeface="Menlo" charset="0"/>
                <a:cs typeface="Menlo" charset="0"/>
              </a:rPr>
              <a:t>conda</a:t>
            </a:r>
            <a:r>
              <a:rPr lang="en-US" sz="1600" b="1" dirty="0" smtClean="0">
                <a:latin typeface="Menlo" charset="0"/>
                <a:ea typeface="Menlo" charset="0"/>
                <a:cs typeface="Menlo" charset="0"/>
              </a:rPr>
              <a:t> install </a:t>
            </a:r>
            <a:r>
              <a:rPr lang="en-US" sz="1600" b="1" dirty="0" err="1" smtClean="0">
                <a:latin typeface="Menlo" charset="0"/>
                <a:ea typeface="Menlo" charset="0"/>
                <a:cs typeface="Menlo" charset="0"/>
              </a:rPr>
              <a:t>xarray</a:t>
            </a:r>
            <a:r>
              <a:rPr lang="en-US" sz="1600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600" b="1" dirty="0" err="1" smtClean="0">
                <a:latin typeface="Menlo" charset="0"/>
                <a:ea typeface="Menlo" charset="0"/>
                <a:cs typeface="Menlo" charset="0"/>
              </a:rPr>
              <a:t>cartopy</a:t>
            </a:r>
            <a:r>
              <a:rPr lang="en-US" sz="1600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600" b="1" dirty="0" err="1" smtClean="0">
                <a:latin typeface="Menlo" charset="0"/>
                <a:ea typeface="Menlo" charset="0"/>
                <a:cs typeface="Menlo" charset="0"/>
              </a:rPr>
              <a:t>ffmpeg</a:t>
            </a:r>
            <a:endParaRPr lang="en-US" sz="1600" b="1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 smtClean="0"/>
              <a:t>Type </a:t>
            </a:r>
            <a:r>
              <a:rPr lang="en-US" sz="2000" b="1" dirty="0" err="1" smtClean="0"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2000" b="1" dirty="0" smtClean="0">
                <a:latin typeface="Menlo" charset="0"/>
                <a:ea typeface="Menlo" charset="0"/>
                <a:cs typeface="Menlo" charset="0"/>
              </a:rPr>
              <a:t> notebook </a:t>
            </a:r>
            <a:r>
              <a:rPr lang="en-US" sz="2000" dirty="0" smtClean="0"/>
              <a:t>in your favorite terminal</a:t>
            </a:r>
          </a:p>
          <a:p>
            <a:r>
              <a:rPr lang="en-US" sz="2000" dirty="0" smtClean="0"/>
              <a:t>The notebooks are interactive. Play!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2446" y="5014718"/>
            <a:ext cx="7886700" cy="906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Going deeper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6433" y="5727192"/>
            <a:ext cx="7886700" cy="29003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collection of lecture notes on Climate Modeling in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notebooks:</a:t>
            </a:r>
          </a:p>
          <a:p>
            <a:pPr lvl="1"/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github.com</a:t>
            </a:r>
            <a:r>
              <a:rPr lang="en-US" sz="1600" dirty="0">
                <a:hlinkClick r:id="rId4"/>
              </a:rPr>
              <a:t>/</a:t>
            </a:r>
            <a:r>
              <a:rPr lang="en-US" sz="1600" dirty="0" err="1">
                <a:hlinkClick r:id="rId4"/>
              </a:rPr>
              <a:t>brian</a:t>
            </a:r>
            <a:r>
              <a:rPr lang="en-US" sz="1600" dirty="0">
                <a:hlinkClick r:id="rId4"/>
              </a:rPr>
              <a:t>-rose/</a:t>
            </a:r>
            <a:r>
              <a:rPr lang="en-US" sz="1600" dirty="0" err="1">
                <a:hlinkClick r:id="rId4"/>
              </a:rPr>
              <a:t>ClimateModeling_courseware</a:t>
            </a:r>
            <a:endParaRPr lang="en-US" sz="16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6433" y="125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Try out the example notebooks in the cloud!</a:t>
            </a:r>
            <a:endParaRPr lang="en-US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6433" y="1064033"/>
            <a:ext cx="8203349" cy="55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err="1">
                <a:hlinkClick r:id="rId5"/>
              </a:rPr>
              <a:t>mybinder.org</a:t>
            </a:r>
            <a:r>
              <a:rPr lang="en-US" sz="1600" dirty="0">
                <a:hlinkClick r:id="rId5"/>
              </a:rPr>
              <a:t>/v2/</a:t>
            </a:r>
            <a:r>
              <a:rPr lang="en-US" sz="1600" dirty="0" err="1">
                <a:hlinkClick r:id="rId5"/>
              </a:rPr>
              <a:t>gh</a:t>
            </a:r>
            <a:r>
              <a:rPr lang="en-US" sz="1600" dirty="0">
                <a:hlinkClick r:id="rId5"/>
              </a:rPr>
              <a:t>/</a:t>
            </a:r>
            <a:r>
              <a:rPr lang="en-US" sz="1600" dirty="0" err="1">
                <a:hlinkClick r:id="rId5"/>
              </a:rPr>
              <a:t>brian</a:t>
            </a:r>
            <a:r>
              <a:rPr lang="en-US" sz="1600" dirty="0">
                <a:hlinkClick r:id="rId5"/>
              </a:rPr>
              <a:t>-rose/ToolsOfTheTrade2018_JupyterNotebooks/master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0237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reproducible is your workflow?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771" y="1548534"/>
            <a:ext cx="7886700" cy="4351338"/>
          </a:xfrm>
        </p:spPr>
        <p:txBody>
          <a:bodyPr/>
          <a:lstStyle/>
          <a:p>
            <a:r>
              <a:rPr lang="en-US" dirty="0" smtClean="0"/>
              <a:t>Download some data</a:t>
            </a:r>
          </a:p>
          <a:p>
            <a:r>
              <a:rPr lang="en-US" dirty="0" smtClean="0"/>
              <a:t>Calculate something</a:t>
            </a:r>
          </a:p>
          <a:p>
            <a:r>
              <a:rPr lang="en-US" dirty="0" smtClean="0"/>
              <a:t>Make a graph,</a:t>
            </a:r>
            <a:r>
              <a:rPr lang="en-US" dirty="0"/>
              <a:t> </a:t>
            </a:r>
            <a:r>
              <a:rPr lang="en-US" dirty="0" smtClean="0"/>
              <a:t>save the image file</a:t>
            </a:r>
          </a:p>
          <a:p>
            <a:r>
              <a:rPr lang="en-US" dirty="0" smtClean="0"/>
              <a:t>Iterate with new data, bug fixes,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Share your exciting graph! </a:t>
            </a:r>
            <a:endParaRPr lang="en-US" dirty="0" smtClean="0"/>
          </a:p>
          <a:p>
            <a:pPr marL="0" indent="0">
              <a:buNone/>
            </a:pPr>
            <a:r>
              <a:rPr lang="en-US" sz="1800" i="1" dirty="0" smtClean="0"/>
              <a:t>(</a:t>
            </a:r>
            <a:r>
              <a:rPr lang="en-US" sz="1800" i="1" dirty="0" smtClean="0"/>
              <a:t>write paper, give talk, vaguely describe how you made the graph)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0213" y="4954174"/>
            <a:ext cx="7018332" cy="10772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i="1" dirty="0" smtClean="0"/>
              <a:t>Can other people repeat your calculation and get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55399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0058"/>
            <a:ext cx="7886700" cy="1325563"/>
          </a:xfrm>
        </p:spPr>
        <p:txBody>
          <a:bodyPr/>
          <a:lstStyle/>
          <a:p>
            <a:r>
              <a:rPr lang="en-US" dirty="0" smtClean="0"/>
              <a:t>A typical (bad) scientific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2458"/>
            <a:ext cx="8127892" cy="471439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some data, save it to disk somewhere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your favorite interactive tool to make some plots of the data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script to: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access data on your disk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do some interesting calculation on it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make an exciting graph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Save the graph to disk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on new data / after debugging, make even more exciting graph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Give a talk / write a paper featuring your exciting graph </a:t>
            </a:r>
            <a:r>
              <a:rPr lang="en-US" i="1" dirty="0" smtClean="0"/>
              <a:t>(and vaguely describing how you made it)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0227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0058"/>
            <a:ext cx="7886700" cy="1325563"/>
          </a:xfrm>
        </p:spPr>
        <p:txBody>
          <a:bodyPr/>
          <a:lstStyle/>
          <a:p>
            <a:r>
              <a:rPr lang="en-US" dirty="0" smtClean="0"/>
              <a:t>A typical (bad) scientific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2458"/>
            <a:ext cx="8127892" cy="471439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Download some data, save it to disk somewhere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Use your favorite interactive tool to make some plots of the data</a:t>
            </a: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Write a script to: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access data on your disk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 some interesting calculation on it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make an exciting graph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Save the graph to disk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Repeat on new data / after debugging, make even more exciting graph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Give a talk / write a paper featuring your exciting graph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(and vaguely describing how you made it)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8273" y="1747088"/>
            <a:ext cx="54263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Can anyone else find and read the same data?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577880" y="2436613"/>
            <a:ext cx="652703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Great for exploratory work, but difficult to reproduce / update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120986" y="3136295"/>
            <a:ext cx="3394364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Which script / which dataset produced which graph?</a:t>
            </a:r>
          </a:p>
          <a:p>
            <a:r>
              <a:rPr lang="en-US" i="1" dirty="0" smtClean="0"/>
              <a:t>How to keep track?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302092" y="5642673"/>
            <a:ext cx="701833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Can other people repeat your calculation and get the same result?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8120" y="4813437"/>
            <a:ext cx="5780425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Potential for confusion / mistakes growing rapidly</a:t>
            </a:r>
            <a:r>
              <a:rPr lang="is-IS" i="1" dirty="0" smtClean="0"/>
              <a:t>…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38667" y="961008"/>
            <a:ext cx="8348603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REPRODUCIBILITY IS FUNDAMENTAL TO THE SCIENTIFIC PROCESS</a:t>
            </a:r>
          </a:p>
        </p:txBody>
      </p:sp>
    </p:spTree>
    <p:extLst>
      <p:ext uri="{BB962C8B-B14F-4D97-AF65-F5344CB8AC3E}">
        <p14:creationId xmlns:p14="http://schemas.microsoft.com/office/powerpoint/2010/main" val="195451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014" y="303550"/>
            <a:ext cx="7886700" cy="13255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and execute Python code in a web browser </a:t>
            </a:r>
            <a:r>
              <a:rPr lang="en-US" sz="2000" i="1" dirty="0" smtClean="0"/>
              <a:t>(other languages too!)</a:t>
            </a:r>
          </a:p>
          <a:p>
            <a:r>
              <a:rPr lang="en-US" dirty="0" smtClean="0"/>
              <a:t>Keep graphics and other output with the code that produced them</a:t>
            </a:r>
            <a:endParaRPr lang="en-US" dirty="0"/>
          </a:p>
          <a:p>
            <a:r>
              <a:rPr lang="en-US" dirty="0" smtClean="0"/>
              <a:t>Mix code cells with rich text, equations, etc. for a fully self-documenting workflow</a:t>
            </a:r>
          </a:p>
          <a:p>
            <a:r>
              <a:rPr lang="en-US" dirty="0" smtClean="0"/>
              <a:t>Execute the notebook locally or on a remote “</a:t>
            </a:r>
            <a:r>
              <a:rPr lang="en-US" dirty="0" err="1" smtClean="0"/>
              <a:t>JupyterHub</a:t>
            </a:r>
            <a:r>
              <a:rPr lang="en-US" dirty="0" smtClean="0"/>
              <a:t>”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4" y="226774"/>
            <a:ext cx="1402339" cy="1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8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424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Creating a simple notebook</a:t>
            </a:r>
            <a:br>
              <a:rPr lang="en-US" dirty="0" smtClean="0"/>
            </a:br>
            <a:r>
              <a:rPr lang="en-US" sz="2700" dirty="0" smtClean="0"/>
              <a:t>(text, equations, code and graphics)</a:t>
            </a:r>
            <a:endParaRPr lang="en-US" sz="2700" dirty="0"/>
          </a:p>
        </p:txBody>
      </p:sp>
      <p:pic>
        <p:nvPicPr>
          <p:cNvPr id="4" name="simple_notebook_creation_108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572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6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6243"/>
            <a:ext cx="7886700" cy="84285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 more interesting example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413" y="985292"/>
            <a:ext cx="8504613" cy="150018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Using the notebook for interactive data analysis, plotting and animation</a:t>
            </a:r>
          </a:p>
          <a:p>
            <a:r>
              <a:rPr lang="en-US" sz="2000" i="1" dirty="0" smtClean="0"/>
              <a:t>	Screenshots </a:t>
            </a:r>
            <a:r>
              <a:rPr lang="en-US" sz="2000" i="1" dirty="0"/>
              <a:t>from the notebook </a:t>
            </a:r>
            <a:r>
              <a:rPr lang="en-US" sz="2000" b="1" i="1" dirty="0" err="1"/>
              <a:t>PrecipitableWaterAnimation.ipynb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4" name="Picture 3" descr="Screen Shot 2018-01-04 at 11.5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713"/>
            <a:ext cx="9242928" cy="75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4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5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</TotalTime>
  <Words>553</Words>
  <Application>Microsoft Macintosh PowerPoint</Application>
  <PresentationFormat>On-screen Show (4:3)</PresentationFormat>
  <Paragraphs>78</Paragraphs>
  <Slides>22</Slides>
  <Notes>0</Notes>
  <HiddenSlides>9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The Jupyter notebook: a tool for shareable, reproducible workflow in (atmospheric) science</vt:lpstr>
      <vt:lpstr>Outline</vt:lpstr>
      <vt:lpstr>How reproducible is your workflow?</vt:lpstr>
      <vt:lpstr>A typical (bad) scientific workflow</vt:lpstr>
      <vt:lpstr>A typical (bad) scientific workflow</vt:lpstr>
      <vt:lpstr>The Jupyter notebook</vt:lpstr>
      <vt:lpstr>Creating a simple notebook (text, equations, code and graphics)</vt:lpstr>
      <vt:lpstr>A more interesting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started on your own laptop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Jupyter notebook</dc:title>
  <dc:creator>Brian Rose</dc:creator>
  <cp:lastModifiedBy>Brian Rose</cp:lastModifiedBy>
  <cp:revision>79</cp:revision>
  <dcterms:created xsi:type="dcterms:W3CDTF">2018-01-02T18:37:47Z</dcterms:created>
  <dcterms:modified xsi:type="dcterms:W3CDTF">2018-01-04T18:29:08Z</dcterms:modified>
</cp:coreProperties>
</file>